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080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Is Artificial Intelligence a Blessing or a Threat?</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Exploring the dual nature of humanity's most transformative technology and what it means for our collective future.</a:t>
            </a:r>
            <a:endParaRPr lang="en-US" sz="1750" dirty="0"/>
          </a:p>
        </p:txBody>
      </p:sp>
      <p:sp>
        <p:nvSpPr>
          <p:cNvPr id="6" name="TextBox 5">
            <a:extLst>
              <a:ext uri="{FF2B5EF4-FFF2-40B4-BE49-F238E27FC236}">
                <a16:creationId xmlns:a16="http://schemas.microsoft.com/office/drawing/2014/main" id="{2FE8D7E5-1916-5811-FBFD-7680345BB6C7}"/>
              </a:ext>
            </a:extLst>
          </p:cNvPr>
          <p:cNvSpPr txBox="1"/>
          <p:nvPr/>
        </p:nvSpPr>
        <p:spPr>
          <a:xfrm flipH="1">
            <a:off x="220894" y="133563"/>
            <a:ext cx="3262045" cy="1015663"/>
          </a:xfrm>
          <a:prstGeom prst="rect">
            <a:avLst/>
          </a:prstGeom>
          <a:noFill/>
        </p:spPr>
        <p:txBody>
          <a:bodyPr wrap="square" rtlCol="0">
            <a:spAutoFit/>
          </a:bodyPr>
          <a:lstStyle/>
          <a:p>
            <a:r>
              <a:rPr lang="en-US" sz="2000" b="1" dirty="0"/>
              <a:t>Name – </a:t>
            </a:r>
            <a:r>
              <a:rPr lang="en-US" sz="2000" b="1" dirty="0" err="1"/>
              <a:t>Devkaran</a:t>
            </a:r>
            <a:endParaRPr lang="en-IN" sz="2000" b="1" dirty="0"/>
          </a:p>
          <a:p>
            <a:r>
              <a:rPr lang="en-IN" sz="2000" b="1" dirty="0"/>
              <a:t>UID – 25BCA10087</a:t>
            </a:r>
          </a:p>
          <a:p>
            <a:r>
              <a:rPr lang="en-IN" sz="2000" b="1" dirty="0"/>
              <a:t>Section - A</a:t>
            </a:r>
            <a:endParaRPr 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53991"/>
            <a:ext cx="8371999" cy="708779"/>
          </a:xfrm>
          <a:prstGeom prst="rect">
            <a:avLst/>
          </a:prstGeom>
          <a:noFill/>
          <a:ln/>
        </p:spPr>
        <p:txBody>
          <a:bodyPr wrap="none" lIns="0" tIns="0" rIns="0" bIns="0" rtlCol="0" anchor="t"/>
          <a:lstStyle/>
          <a:p>
            <a:pPr marL="0" indent="0" algn="l">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The Answer Lies in Our Hands</a:t>
            </a:r>
            <a:endParaRPr lang="en-US" sz="4450" dirty="0"/>
          </a:p>
        </p:txBody>
      </p:sp>
      <p:sp>
        <p:nvSpPr>
          <p:cNvPr id="3" name="Shape 1"/>
          <p:cNvSpPr/>
          <p:nvPr/>
        </p:nvSpPr>
        <p:spPr>
          <a:xfrm>
            <a:off x="793790" y="2616398"/>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IN"/>
          </a:p>
        </p:txBody>
      </p:sp>
      <p:sp>
        <p:nvSpPr>
          <p:cNvPr id="4" name="Text 2"/>
          <p:cNvSpPr/>
          <p:nvPr/>
        </p:nvSpPr>
        <p:spPr>
          <a:xfrm>
            <a:off x="1028224" y="28508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Stay Informed</a:t>
            </a:r>
            <a:endParaRPr lang="en-US" sz="2200" dirty="0"/>
          </a:p>
        </p:txBody>
      </p:sp>
      <p:sp>
        <p:nvSpPr>
          <p:cNvPr id="5" name="Text 3"/>
          <p:cNvSpPr/>
          <p:nvPr/>
        </p:nvSpPr>
        <p:spPr>
          <a:xfrm>
            <a:off x="1028224" y="3341251"/>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Understand AI's capabilities and limitations. Knowledge empowers better decisions.</a:t>
            </a:r>
            <a:endParaRPr lang="en-US" sz="1750" dirty="0"/>
          </a:p>
        </p:txBody>
      </p:sp>
      <p:sp>
        <p:nvSpPr>
          <p:cNvPr id="6" name="Shape 4"/>
          <p:cNvSpPr/>
          <p:nvPr/>
        </p:nvSpPr>
        <p:spPr>
          <a:xfrm>
            <a:off x="5216962" y="2616398"/>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IN"/>
          </a:p>
        </p:txBody>
      </p:sp>
      <p:sp>
        <p:nvSpPr>
          <p:cNvPr id="7" name="Text 5"/>
          <p:cNvSpPr/>
          <p:nvPr/>
        </p:nvSpPr>
        <p:spPr>
          <a:xfrm>
            <a:off x="5451396" y="2850833"/>
            <a:ext cx="3233618"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Demand Accountability</a:t>
            </a:r>
            <a:endParaRPr lang="en-US" sz="2200" dirty="0"/>
          </a:p>
        </p:txBody>
      </p:sp>
      <p:sp>
        <p:nvSpPr>
          <p:cNvPr id="8" name="Text 6"/>
          <p:cNvSpPr/>
          <p:nvPr/>
        </p:nvSpPr>
        <p:spPr>
          <a:xfrm>
            <a:off x="5451396" y="3341251"/>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Support organisations and policies that prioritise ethical AI development and transparency.</a:t>
            </a:r>
            <a:endParaRPr lang="en-US" sz="1750" dirty="0"/>
          </a:p>
        </p:txBody>
      </p:sp>
      <p:sp>
        <p:nvSpPr>
          <p:cNvPr id="9" name="Shape 7"/>
          <p:cNvSpPr/>
          <p:nvPr/>
        </p:nvSpPr>
        <p:spPr>
          <a:xfrm>
            <a:off x="9640133" y="2616398"/>
            <a:ext cx="4196358" cy="2047994"/>
          </a:xfrm>
          <a:prstGeom prst="roundRect">
            <a:avLst>
              <a:gd name="adj" fmla="val 46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IN"/>
          </a:p>
        </p:txBody>
      </p:sp>
      <p:sp>
        <p:nvSpPr>
          <p:cNvPr id="10" name="Text 8"/>
          <p:cNvSpPr/>
          <p:nvPr/>
        </p:nvSpPr>
        <p:spPr>
          <a:xfrm>
            <a:off x="9874568" y="28508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Embrace Adaptation</a:t>
            </a:r>
            <a:endParaRPr lang="en-US" sz="2200" dirty="0"/>
          </a:p>
        </p:txBody>
      </p:sp>
      <p:sp>
        <p:nvSpPr>
          <p:cNvPr id="11" name="Text 9"/>
          <p:cNvSpPr/>
          <p:nvPr/>
        </p:nvSpPr>
        <p:spPr>
          <a:xfrm>
            <a:off x="9874568" y="3341251"/>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Noto Serif" pitchFamily="34" charset="0"/>
                <a:ea typeface="Noto Serif" pitchFamily="34" charset="-122"/>
                <a:cs typeface="Noto Serif" pitchFamily="34" charset="-120"/>
              </a:rPr>
              <a:t>Cultivate uniquely human skills whilst learning to work alongside intelligent systems.</a:t>
            </a:r>
            <a:endParaRPr lang="en-US" sz="1750" dirty="0"/>
          </a:p>
        </p:txBody>
      </p:sp>
      <p:sp>
        <p:nvSpPr>
          <p:cNvPr id="12" name="Shape 10"/>
          <p:cNvSpPr/>
          <p:nvPr/>
        </p:nvSpPr>
        <p:spPr>
          <a:xfrm>
            <a:off x="793790" y="5032924"/>
            <a:ext cx="13042821" cy="35957"/>
          </a:xfrm>
          <a:prstGeom prst="rect">
            <a:avLst/>
          </a:prstGeom>
          <a:solidFill>
            <a:srgbClr val="4C4C4C">
              <a:alpha val="50000"/>
            </a:srgbClr>
          </a:solidFill>
          <a:ln/>
        </p:spPr>
        <p:txBody>
          <a:bodyPr/>
          <a:lstStyle/>
          <a:p>
            <a:endParaRPr lang="en-IN"/>
          </a:p>
        </p:txBody>
      </p:sp>
      <p:sp>
        <p:nvSpPr>
          <p:cNvPr id="13" name="Text 11"/>
          <p:cNvSpPr/>
          <p:nvPr/>
        </p:nvSpPr>
        <p:spPr>
          <a:xfrm>
            <a:off x="793790" y="532399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Artificial intelligence will be what we make of it—a reflection of our wisdom or our hubris. The technology offers unprecedented potential for good, but only if we approach it with eyes wide open, values firmly held, and collective action thoughtfully taken. The choice between blessing and threat isn't binary—it's a spectrum we navigate together, one decision at a time.</a:t>
            </a:r>
            <a:endParaRPr lang="en-US" sz="1750" dirty="0"/>
          </a:p>
        </p:txBody>
      </p:sp>
      <p:pic>
        <p:nvPicPr>
          <p:cNvPr id="14" name="Picture 13" descr="A white surface with black dots&#10;&#10;AI-generated content may be incorrect.">
            <a:extLst>
              <a:ext uri="{FF2B5EF4-FFF2-40B4-BE49-F238E27FC236}">
                <a16:creationId xmlns:a16="http://schemas.microsoft.com/office/drawing/2014/main" id="{BEEA0467-9702-144A-F6B1-48711E76ECDF}"/>
              </a:ext>
            </a:extLst>
          </p:cNvPr>
          <p:cNvPicPr>
            <a:picLocks noChangeAspect="1"/>
          </p:cNvPicPr>
          <p:nvPr/>
        </p:nvPicPr>
        <p:blipFill>
          <a:blip r:embed="rId3"/>
          <a:stretch>
            <a:fillRect/>
          </a:stretch>
        </p:blipFill>
        <p:spPr>
          <a:xfrm>
            <a:off x="12144028" y="7677073"/>
            <a:ext cx="2486372" cy="5525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098" y="612934"/>
            <a:ext cx="6307098" cy="696516"/>
          </a:xfrm>
          <a:prstGeom prst="rect">
            <a:avLst/>
          </a:prstGeom>
          <a:noFill/>
          <a:ln/>
        </p:spPr>
        <p:txBody>
          <a:bodyPr wrap="none" lIns="0" tIns="0" rIns="0" bIns="0" rtlCol="0" anchor="t"/>
          <a:lstStyle/>
          <a:p>
            <a:pPr marL="0" indent="0" algn="l">
              <a:lnSpc>
                <a:spcPts val="5450"/>
              </a:lnSpc>
              <a:buNone/>
            </a:pPr>
            <a:r>
              <a:rPr lang="en-US" sz="4350" dirty="0">
                <a:solidFill>
                  <a:srgbClr val="3A3A3A"/>
                </a:solidFill>
                <a:latin typeface="Noto Serif Medium" pitchFamily="34" charset="0"/>
                <a:ea typeface="Noto Serif Medium" pitchFamily="34" charset="-122"/>
                <a:cs typeface="Noto Serif Medium" pitchFamily="34" charset="-120"/>
              </a:rPr>
              <a:t>The Dawn of a New Era</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marL="0" indent="0" algn="l">
              <a:lnSpc>
                <a:spcPts val="2800"/>
              </a:lnSpc>
              <a:buNone/>
            </a:pPr>
            <a:r>
              <a:rPr lang="en-US" sz="1750" dirty="0">
                <a:solidFill>
                  <a:srgbClr val="4C4C4C"/>
                </a:solidFill>
                <a:latin typeface="Noto Serif" pitchFamily="34" charset="0"/>
                <a:ea typeface="Noto Serif" pitchFamily="34" charset="-122"/>
                <a:cs typeface="Noto Serif" pitchFamily="34" charset="-120"/>
              </a:rPr>
              <a:t>Artificial intelligence has evolved from science fiction fantasy to everyday reality with breathtaking speed. From virtual assistants organising our schedules to algorithms diagnosing diseases, AI has woven itself into the fabric of modern life.</a:t>
            </a:r>
            <a:endParaRPr lang="en-US" sz="1750" dirty="0"/>
          </a:p>
        </p:txBody>
      </p:sp>
      <p:sp>
        <p:nvSpPr>
          <p:cNvPr id="4" name="Text 2"/>
          <p:cNvSpPr/>
          <p:nvPr/>
        </p:nvSpPr>
        <p:spPr>
          <a:xfrm>
            <a:off x="780098" y="3471148"/>
            <a:ext cx="6943844" cy="1069777"/>
          </a:xfrm>
          <a:prstGeom prst="rect">
            <a:avLst/>
          </a:prstGeom>
          <a:noFill/>
          <a:ln/>
        </p:spPr>
        <p:txBody>
          <a:bodyPr wrap="square" lIns="0" tIns="0" rIns="0" bIns="0" rtlCol="0" anchor="t"/>
          <a:lstStyle/>
          <a:p>
            <a:pPr marL="0" indent="0" algn="l">
              <a:lnSpc>
                <a:spcPts val="2800"/>
              </a:lnSpc>
              <a:buNone/>
            </a:pPr>
            <a:r>
              <a:rPr lang="en-US" sz="1750" dirty="0">
                <a:solidFill>
                  <a:srgbClr val="4C4C4C"/>
                </a:solidFill>
                <a:latin typeface="Noto Serif" pitchFamily="34" charset="0"/>
                <a:ea typeface="Noto Serif" pitchFamily="34" charset="-122"/>
                <a:cs typeface="Noto Serif" pitchFamily="34" charset="-120"/>
              </a:rPr>
              <a:t>Yet this technological revolution arrives with profound questions: Are we witnessing humanity's greatest achievement or sowing the seeds of our obsolescence?</a:t>
            </a:r>
            <a:endParaRPr lang="en-US" sz="1750" dirty="0"/>
          </a:p>
        </p:txBody>
      </p:sp>
      <p:pic>
        <p:nvPicPr>
          <p:cNvPr id="5" name="Image 0" descr="preencoded.png"/>
          <p:cNvPicPr>
            <a:picLocks noChangeAspect="1"/>
          </p:cNvPicPr>
          <p:nvPr/>
        </p:nvPicPr>
        <p:blipFill>
          <a:blip r:embed="rId3"/>
          <a:stretch>
            <a:fillRect/>
          </a:stretch>
        </p:blipFill>
        <p:spPr>
          <a:xfrm>
            <a:off x="8275439" y="1894523"/>
            <a:ext cx="5582364" cy="5582364"/>
          </a:xfrm>
          <a:prstGeom prst="rect">
            <a:avLst/>
          </a:prstGeom>
        </p:spPr>
      </p:pic>
      <p:pic>
        <p:nvPicPr>
          <p:cNvPr id="7" name="Picture 6" descr="A white surface with black dots&#10;&#10;AI-generated content may be incorrect.">
            <a:extLst>
              <a:ext uri="{FF2B5EF4-FFF2-40B4-BE49-F238E27FC236}">
                <a16:creationId xmlns:a16="http://schemas.microsoft.com/office/drawing/2014/main" id="{6F4234F2-68E1-3806-F9C4-DF4C46CDB2D0}"/>
              </a:ext>
            </a:extLst>
          </p:cNvPr>
          <p:cNvPicPr>
            <a:picLocks noChangeAspect="1"/>
          </p:cNvPicPr>
          <p:nvPr/>
        </p:nvPicPr>
        <p:blipFill>
          <a:blip r:embed="rId4"/>
          <a:stretch>
            <a:fillRect/>
          </a:stretch>
        </p:blipFill>
        <p:spPr>
          <a:xfrm>
            <a:off x="12144028" y="7677073"/>
            <a:ext cx="2486372" cy="5525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272" y="540663"/>
            <a:ext cx="7770257" cy="1226582"/>
          </a:xfrm>
          <a:prstGeom prst="rect">
            <a:avLst/>
          </a:prstGeom>
          <a:noFill/>
          <a:ln/>
        </p:spPr>
        <p:txBody>
          <a:bodyPr wrap="square" lIns="0" tIns="0" rIns="0" bIns="0" rtlCol="0" anchor="t"/>
          <a:lstStyle/>
          <a:p>
            <a:pPr marL="0" indent="0" algn="l">
              <a:lnSpc>
                <a:spcPts val="4800"/>
              </a:lnSpc>
              <a:buNone/>
            </a:pPr>
            <a:r>
              <a:rPr lang="en-US" sz="3850" dirty="0">
                <a:solidFill>
                  <a:srgbClr val="3A3A3A"/>
                </a:solidFill>
                <a:latin typeface="Noto Serif Medium" pitchFamily="34" charset="0"/>
                <a:ea typeface="Noto Serif Medium" pitchFamily="34" charset="-122"/>
                <a:cs typeface="Noto Serif Medium" pitchFamily="34" charset="-120"/>
              </a:rPr>
              <a:t>The Promise: AI as Humanity's Greatest Tool</a:t>
            </a:r>
            <a:endParaRPr lang="en-US" sz="3850" dirty="0"/>
          </a:p>
        </p:txBody>
      </p:sp>
      <p:sp>
        <p:nvSpPr>
          <p:cNvPr id="4" name="Shape 1"/>
          <p:cNvSpPr/>
          <p:nvPr/>
        </p:nvSpPr>
        <p:spPr>
          <a:xfrm>
            <a:off x="6173272" y="2061567"/>
            <a:ext cx="3787021" cy="3186351"/>
          </a:xfrm>
          <a:prstGeom prst="roundRect">
            <a:avLst>
              <a:gd name="adj" fmla="val 2587"/>
            </a:avLst>
          </a:prstGeom>
          <a:solidFill>
            <a:srgbClr val="F2EDE5"/>
          </a:solidFill>
          <a:ln w="762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5" name="Shape 2"/>
          <p:cNvSpPr/>
          <p:nvPr/>
        </p:nvSpPr>
        <p:spPr>
          <a:xfrm>
            <a:off x="6377107" y="2265402"/>
            <a:ext cx="588764" cy="588764"/>
          </a:xfrm>
          <a:prstGeom prst="roundRect">
            <a:avLst>
              <a:gd name="adj" fmla="val 15529288"/>
            </a:avLst>
          </a:prstGeom>
          <a:solidFill>
            <a:srgbClr val="E6DED2"/>
          </a:solidFill>
          <a:ln/>
        </p:spPr>
        <p:txBody>
          <a:bodyPr/>
          <a:lstStyle/>
          <a:p>
            <a:endParaRPr lang="en-IN"/>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9032" y="2427327"/>
            <a:ext cx="264914" cy="264914"/>
          </a:xfrm>
          <a:prstGeom prst="rect">
            <a:avLst/>
          </a:prstGeom>
        </p:spPr>
      </p:pic>
      <p:sp>
        <p:nvSpPr>
          <p:cNvPr id="7" name="Text 3"/>
          <p:cNvSpPr/>
          <p:nvPr/>
        </p:nvSpPr>
        <p:spPr>
          <a:xfrm>
            <a:off x="6377107" y="3050381"/>
            <a:ext cx="2675215" cy="306705"/>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Healthcare Revolution</a:t>
            </a:r>
            <a:endParaRPr lang="en-US" sz="1900" dirty="0"/>
          </a:p>
        </p:txBody>
      </p:sp>
      <p:sp>
        <p:nvSpPr>
          <p:cNvPr id="8" name="Text 4"/>
          <p:cNvSpPr/>
          <p:nvPr/>
        </p:nvSpPr>
        <p:spPr>
          <a:xfrm>
            <a:off x="6377107" y="3474839"/>
            <a:ext cx="3379351" cy="1255395"/>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AI diagnoses diseases earlier and more accurately than ever before, analysing medical images and genetic data to save lives.</a:t>
            </a:r>
            <a:endParaRPr lang="en-US" sz="1500" dirty="0"/>
          </a:p>
        </p:txBody>
      </p:sp>
      <p:sp>
        <p:nvSpPr>
          <p:cNvPr id="9" name="Shape 5"/>
          <p:cNvSpPr/>
          <p:nvPr/>
        </p:nvSpPr>
        <p:spPr>
          <a:xfrm>
            <a:off x="10156508" y="2061567"/>
            <a:ext cx="3787021" cy="3186351"/>
          </a:xfrm>
          <a:prstGeom prst="roundRect">
            <a:avLst>
              <a:gd name="adj" fmla="val 2587"/>
            </a:avLst>
          </a:prstGeom>
          <a:solidFill>
            <a:srgbClr val="F2EDE5"/>
          </a:solidFill>
          <a:ln w="762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10" name="Shape 6"/>
          <p:cNvSpPr/>
          <p:nvPr/>
        </p:nvSpPr>
        <p:spPr>
          <a:xfrm>
            <a:off x="10360343" y="2265402"/>
            <a:ext cx="588764" cy="588764"/>
          </a:xfrm>
          <a:prstGeom prst="roundRect">
            <a:avLst>
              <a:gd name="adj" fmla="val 15529288"/>
            </a:avLst>
          </a:prstGeom>
          <a:solidFill>
            <a:srgbClr val="E6DED2"/>
          </a:solidFill>
          <a:ln/>
        </p:spPr>
        <p:txBody>
          <a:bodyPr/>
          <a:lstStyle/>
          <a:p>
            <a:endParaRPr lang="en-IN"/>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2268" y="2427327"/>
            <a:ext cx="264914" cy="264914"/>
          </a:xfrm>
          <a:prstGeom prst="rect">
            <a:avLst/>
          </a:prstGeom>
        </p:spPr>
      </p:pic>
      <p:sp>
        <p:nvSpPr>
          <p:cNvPr id="12" name="Text 7"/>
          <p:cNvSpPr/>
          <p:nvPr/>
        </p:nvSpPr>
        <p:spPr>
          <a:xfrm>
            <a:off x="10360343" y="3050381"/>
            <a:ext cx="2453283" cy="306705"/>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Scientific Discovery</a:t>
            </a:r>
            <a:endParaRPr lang="en-US" sz="1900" dirty="0"/>
          </a:p>
        </p:txBody>
      </p:sp>
      <p:sp>
        <p:nvSpPr>
          <p:cNvPr id="13" name="Text 8"/>
          <p:cNvSpPr/>
          <p:nvPr/>
        </p:nvSpPr>
        <p:spPr>
          <a:xfrm>
            <a:off x="10360343" y="3474839"/>
            <a:ext cx="3379351" cy="1569244"/>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Machine learning accelerates research, identifying patterns humans might miss and solving complex problems in climate, energy, and materials science.</a:t>
            </a:r>
            <a:endParaRPr lang="en-US" sz="1500" dirty="0"/>
          </a:p>
        </p:txBody>
      </p:sp>
      <p:sp>
        <p:nvSpPr>
          <p:cNvPr id="14" name="Shape 9"/>
          <p:cNvSpPr/>
          <p:nvPr/>
        </p:nvSpPr>
        <p:spPr>
          <a:xfrm>
            <a:off x="6162972" y="5365671"/>
            <a:ext cx="7770257" cy="2244804"/>
          </a:xfrm>
          <a:prstGeom prst="roundRect">
            <a:avLst>
              <a:gd name="adj" fmla="val 3672"/>
            </a:avLst>
          </a:prstGeom>
          <a:solidFill>
            <a:srgbClr val="F2EDE5"/>
          </a:solidFill>
          <a:ln w="762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15" name="Shape 10"/>
          <p:cNvSpPr/>
          <p:nvPr/>
        </p:nvSpPr>
        <p:spPr>
          <a:xfrm>
            <a:off x="6377107" y="5647968"/>
            <a:ext cx="588764" cy="588764"/>
          </a:xfrm>
          <a:prstGeom prst="roundRect">
            <a:avLst>
              <a:gd name="adj" fmla="val 15529288"/>
            </a:avLst>
          </a:prstGeom>
          <a:solidFill>
            <a:srgbClr val="E6DED2"/>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9032" y="5809893"/>
            <a:ext cx="264914" cy="264914"/>
          </a:xfrm>
          <a:prstGeom prst="rect">
            <a:avLst/>
          </a:prstGeom>
        </p:spPr>
      </p:pic>
      <p:sp>
        <p:nvSpPr>
          <p:cNvPr id="17" name="Text 11"/>
          <p:cNvSpPr/>
          <p:nvPr/>
        </p:nvSpPr>
        <p:spPr>
          <a:xfrm>
            <a:off x="6377107" y="6432947"/>
            <a:ext cx="2718673" cy="306705"/>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Enhanced Productivity</a:t>
            </a:r>
            <a:endParaRPr lang="en-US" sz="1900" dirty="0"/>
          </a:p>
        </p:txBody>
      </p:sp>
      <p:sp>
        <p:nvSpPr>
          <p:cNvPr id="18" name="Text 12"/>
          <p:cNvSpPr/>
          <p:nvPr/>
        </p:nvSpPr>
        <p:spPr>
          <a:xfrm>
            <a:off x="6377107" y="6857405"/>
            <a:ext cx="7362587" cy="627698"/>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Automation handles repetitive tasks, freeing humans to focus on creativity, strategy, and meaningful work.</a:t>
            </a:r>
            <a:endParaRPr lang="en-US" sz="1500" dirty="0"/>
          </a:p>
        </p:txBody>
      </p:sp>
      <p:pic>
        <p:nvPicPr>
          <p:cNvPr id="19" name="Picture 18" descr="A white surface with black dots&#10;&#10;AI-generated content may be incorrect.">
            <a:extLst>
              <a:ext uri="{FF2B5EF4-FFF2-40B4-BE49-F238E27FC236}">
                <a16:creationId xmlns:a16="http://schemas.microsoft.com/office/drawing/2014/main" id="{EB9F22EC-72DC-875E-7B67-4196FC46704B}"/>
              </a:ext>
            </a:extLst>
          </p:cNvPr>
          <p:cNvPicPr>
            <a:picLocks noChangeAspect="1"/>
          </p:cNvPicPr>
          <p:nvPr/>
        </p:nvPicPr>
        <p:blipFill>
          <a:blip r:embed="rId10"/>
          <a:stretch>
            <a:fillRect/>
          </a:stretch>
        </p:blipFill>
        <p:spPr>
          <a:xfrm>
            <a:off x="12144028" y="7688937"/>
            <a:ext cx="2486372" cy="5406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9852" y="894874"/>
            <a:ext cx="8648938" cy="642699"/>
          </a:xfrm>
          <a:prstGeom prst="rect">
            <a:avLst/>
          </a:prstGeom>
          <a:noFill/>
          <a:ln/>
        </p:spPr>
        <p:txBody>
          <a:bodyPr wrap="none" lIns="0" tIns="0" rIns="0" bIns="0" rtlCol="0" anchor="t"/>
          <a:lstStyle/>
          <a:p>
            <a:pPr marL="0" indent="0" algn="l">
              <a:lnSpc>
                <a:spcPts val="5050"/>
              </a:lnSpc>
              <a:buNone/>
            </a:pPr>
            <a:r>
              <a:rPr lang="en-US" sz="4000" dirty="0">
                <a:solidFill>
                  <a:srgbClr val="3A3A3A"/>
                </a:solidFill>
                <a:latin typeface="Noto Serif Medium" pitchFamily="34" charset="0"/>
                <a:ea typeface="Noto Serif Medium" pitchFamily="34" charset="-122"/>
                <a:cs typeface="Noto Serif Medium" pitchFamily="34" charset="-120"/>
              </a:rPr>
              <a:t>Transforming Industries and Lives</a:t>
            </a:r>
            <a:endParaRPr lang="en-US" sz="4000" dirty="0"/>
          </a:p>
        </p:txBody>
      </p:sp>
      <p:sp>
        <p:nvSpPr>
          <p:cNvPr id="3" name="Text 1"/>
          <p:cNvSpPr/>
          <p:nvPr/>
        </p:nvSpPr>
        <p:spPr>
          <a:xfrm>
            <a:off x="1567577" y="3285768"/>
            <a:ext cx="2529840" cy="514112"/>
          </a:xfrm>
          <a:prstGeom prst="rect">
            <a:avLst/>
          </a:prstGeom>
          <a:noFill/>
          <a:ln/>
        </p:spPr>
        <p:txBody>
          <a:bodyPr wrap="none" lIns="0" tIns="0" rIns="0" bIns="0" rtlCol="0" anchor="t"/>
          <a:lstStyle/>
          <a:p>
            <a:pPr marL="0" indent="0" algn="ctr">
              <a:lnSpc>
                <a:spcPts val="4000"/>
              </a:lnSpc>
              <a:buNone/>
            </a:pPr>
            <a:r>
              <a:rPr lang="en-US" sz="4000" dirty="0">
                <a:solidFill>
                  <a:srgbClr val="4C4C4C"/>
                </a:solidFill>
                <a:latin typeface="Noto Serif Medium" pitchFamily="34" charset="0"/>
                <a:ea typeface="Noto Serif Medium" pitchFamily="34" charset="-122"/>
                <a:cs typeface="Noto Serif Medium" pitchFamily="34" charset="-120"/>
              </a:rPr>
              <a:t>87%</a:t>
            </a:r>
            <a:endParaRPr lang="en-US" sz="4000" dirty="0"/>
          </a:p>
        </p:txBody>
      </p:sp>
      <p:pic>
        <p:nvPicPr>
          <p:cNvPr id="4" name="Image 0" descr="preencoded.png"/>
          <p:cNvPicPr>
            <a:picLocks noChangeAspect="1"/>
          </p:cNvPicPr>
          <p:nvPr/>
        </p:nvPicPr>
        <p:blipFill>
          <a:blip r:embed="rId3"/>
          <a:stretch>
            <a:fillRect/>
          </a:stretch>
        </p:blipFill>
        <p:spPr>
          <a:xfrm>
            <a:off x="1289923" y="2000250"/>
            <a:ext cx="3085267" cy="3085267"/>
          </a:xfrm>
          <a:prstGeom prst="rect">
            <a:avLst/>
          </a:prstGeom>
        </p:spPr>
      </p:pic>
      <p:sp>
        <p:nvSpPr>
          <p:cNvPr id="5" name="Text 2"/>
          <p:cNvSpPr/>
          <p:nvPr/>
        </p:nvSpPr>
        <p:spPr>
          <a:xfrm>
            <a:off x="1547098" y="5342453"/>
            <a:ext cx="2571036" cy="321231"/>
          </a:xfrm>
          <a:prstGeom prst="rect">
            <a:avLst/>
          </a:prstGeom>
          <a:noFill/>
          <a:ln/>
        </p:spPr>
        <p:txBody>
          <a:bodyPr wrap="none" lIns="0" tIns="0" rIns="0" bIns="0" rtlCol="0" anchor="t"/>
          <a:lstStyle/>
          <a:p>
            <a:pPr marL="0" indent="0" algn="ctr">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Productivity Gains</a:t>
            </a:r>
            <a:endParaRPr lang="en-US" sz="2000" dirty="0"/>
          </a:p>
        </p:txBody>
      </p:sp>
      <p:sp>
        <p:nvSpPr>
          <p:cNvPr id="6" name="Text 3"/>
          <p:cNvSpPr/>
          <p:nvPr/>
        </p:nvSpPr>
        <p:spPr>
          <a:xfrm>
            <a:off x="719852" y="5787033"/>
            <a:ext cx="4225528" cy="658178"/>
          </a:xfrm>
          <a:prstGeom prst="rect">
            <a:avLst/>
          </a:prstGeom>
          <a:noFill/>
          <a:ln/>
        </p:spPr>
        <p:txBody>
          <a:bodyPr wrap="square" lIns="0" tIns="0" rIns="0" bIns="0" rtlCol="0" anchor="t"/>
          <a:lstStyle/>
          <a:p>
            <a:pPr marL="0" indent="0" algn="ctr">
              <a:lnSpc>
                <a:spcPts val="2550"/>
              </a:lnSpc>
              <a:buNone/>
            </a:pPr>
            <a:r>
              <a:rPr lang="en-US" sz="1600" dirty="0">
                <a:solidFill>
                  <a:srgbClr val="4C4C4C"/>
                </a:solidFill>
                <a:latin typeface="Noto Serif" pitchFamily="34" charset="0"/>
                <a:ea typeface="Noto Serif" pitchFamily="34" charset="-122"/>
                <a:cs typeface="Noto Serif" pitchFamily="34" charset="-120"/>
              </a:rPr>
              <a:t>Organisations report significant efficiency improvements through AI implementation</a:t>
            </a:r>
            <a:endParaRPr lang="en-US" sz="1600" dirty="0"/>
          </a:p>
        </p:txBody>
      </p:sp>
      <p:sp>
        <p:nvSpPr>
          <p:cNvPr id="7" name="Text 4"/>
          <p:cNvSpPr/>
          <p:nvPr/>
        </p:nvSpPr>
        <p:spPr>
          <a:xfrm>
            <a:off x="6050161" y="3285768"/>
            <a:ext cx="2529840" cy="514112"/>
          </a:xfrm>
          <a:prstGeom prst="rect">
            <a:avLst/>
          </a:prstGeom>
          <a:noFill/>
          <a:ln/>
        </p:spPr>
        <p:txBody>
          <a:bodyPr wrap="none" lIns="0" tIns="0" rIns="0" bIns="0" rtlCol="0" anchor="t"/>
          <a:lstStyle/>
          <a:p>
            <a:pPr marL="0" indent="0" algn="ctr">
              <a:lnSpc>
                <a:spcPts val="4000"/>
              </a:lnSpc>
              <a:buNone/>
            </a:pPr>
            <a:r>
              <a:rPr lang="en-US" sz="4000" dirty="0">
                <a:solidFill>
                  <a:srgbClr val="4C4C4C"/>
                </a:solidFill>
                <a:latin typeface="Noto Serif Medium" pitchFamily="34" charset="0"/>
                <a:ea typeface="Noto Serif Medium" pitchFamily="34" charset="-122"/>
                <a:cs typeface="Noto Serif Medium" pitchFamily="34" charset="-120"/>
              </a:rPr>
              <a:t>$15.7T</a:t>
            </a:r>
            <a:endParaRPr lang="en-US" sz="4000" dirty="0"/>
          </a:p>
        </p:txBody>
      </p:sp>
      <p:pic>
        <p:nvPicPr>
          <p:cNvPr id="8" name="Image 1" descr="preencoded.png"/>
          <p:cNvPicPr>
            <a:picLocks noChangeAspect="1"/>
          </p:cNvPicPr>
          <p:nvPr/>
        </p:nvPicPr>
        <p:blipFill>
          <a:blip r:embed="rId4"/>
          <a:stretch>
            <a:fillRect/>
          </a:stretch>
        </p:blipFill>
        <p:spPr>
          <a:xfrm>
            <a:off x="5772507" y="2000250"/>
            <a:ext cx="3085267" cy="3085267"/>
          </a:xfrm>
          <a:prstGeom prst="rect">
            <a:avLst/>
          </a:prstGeom>
        </p:spPr>
      </p:pic>
      <p:sp>
        <p:nvSpPr>
          <p:cNvPr id="9" name="Text 5"/>
          <p:cNvSpPr/>
          <p:nvPr/>
        </p:nvSpPr>
        <p:spPr>
          <a:xfrm>
            <a:off x="6029682" y="5342453"/>
            <a:ext cx="2571036" cy="321231"/>
          </a:xfrm>
          <a:prstGeom prst="rect">
            <a:avLst/>
          </a:prstGeom>
          <a:noFill/>
          <a:ln/>
        </p:spPr>
        <p:txBody>
          <a:bodyPr wrap="none" lIns="0" tIns="0" rIns="0" bIns="0" rtlCol="0" anchor="t"/>
          <a:lstStyle/>
          <a:p>
            <a:pPr marL="0" indent="0" algn="ctr">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Economic Impact</a:t>
            </a:r>
            <a:endParaRPr lang="en-US" sz="2000" dirty="0"/>
          </a:p>
        </p:txBody>
      </p:sp>
      <p:sp>
        <p:nvSpPr>
          <p:cNvPr id="10" name="Text 6"/>
          <p:cNvSpPr/>
          <p:nvPr/>
        </p:nvSpPr>
        <p:spPr>
          <a:xfrm>
            <a:off x="5202436" y="5787033"/>
            <a:ext cx="4225528" cy="329089"/>
          </a:xfrm>
          <a:prstGeom prst="rect">
            <a:avLst/>
          </a:prstGeom>
          <a:noFill/>
          <a:ln/>
        </p:spPr>
        <p:txBody>
          <a:bodyPr wrap="none" lIns="0" tIns="0" rIns="0" bIns="0" rtlCol="0" anchor="t"/>
          <a:lstStyle/>
          <a:p>
            <a:pPr marL="0" indent="0" algn="ctr">
              <a:lnSpc>
                <a:spcPts val="2550"/>
              </a:lnSpc>
              <a:buNone/>
            </a:pPr>
            <a:r>
              <a:rPr lang="en-US" sz="1600" dirty="0">
                <a:solidFill>
                  <a:srgbClr val="4C4C4C"/>
                </a:solidFill>
                <a:latin typeface="Noto Serif" pitchFamily="34" charset="0"/>
                <a:ea typeface="Noto Serif" pitchFamily="34" charset="-122"/>
                <a:cs typeface="Noto Serif" pitchFamily="34" charset="-120"/>
              </a:rPr>
              <a:t>Projected global GDP contribution by 2030</a:t>
            </a:r>
            <a:endParaRPr lang="en-US" sz="1600" dirty="0"/>
          </a:p>
        </p:txBody>
      </p:sp>
      <p:sp>
        <p:nvSpPr>
          <p:cNvPr id="11" name="Text 7"/>
          <p:cNvSpPr/>
          <p:nvPr/>
        </p:nvSpPr>
        <p:spPr>
          <a:xfrm>
            <a:off x="10532745" y="3285768"/>
            <a:ext cx="2529840" cy="514112"/>
          </a:xfrm>
          <a:prstGeom prst="rect">
            <a:avLst/>
          </a:prstGeom>
          <a:noFill/>
          <a:ln/>
        </p:spPr>
        <p:txBody>
          <a:bodyPr wrap="none" lIns="0" tIns="0" rIns="0" bIns="0" rtlCol="0" anchor="t"/>
          <a:lstStyle/>
          <a:p>
            <a:pPr marL="0" indent="0" algn="ctr">
              <a:lnSpc>
                <a:spcPts val="4000"/>
              </a:lnSpc>
              <a:buNone/>
            </a:pPr>
            <a:r>
              <a:rPr lang="en-US" sz="4000" dirty="0">
                <a:solidFill>
                  <a:srgbClr val="4C4C4C"/>
                </a:solidFill>
                <a:latin typeface="Noto Serif Medium" pitchFamily="34" charset="0"/>
                <a:ea typeface="Noto Serif Medium" pitchFamily="34" charset="-122"/>
                <a:cs typeface="Noto Serif Medium" pitchFamily="34" charset="-120"/>
              </a:rPr>
              <a:t>65%</a:t>
            </a:r>
            <a:endParaRPr lang="en-US" sz="4000" dirty="0"/>
          </a:p>
        </p:txBody>
      </p:sp>
      <p:pic>
        <p:nvPicPr>
          <p:cNvPr id="12" name="Image 2" descr="preencoded.png"/>
          <p:cNvPicPr>
            <a:picLocks noChangeAspect="1"/>
          </p:cNvPicPr>
          <p:nvPr/>
        </p:nvPicPr>
        <p:blipFill>
          <a:blip r:embed="rId5"/>
          <a:stretch>
            <a:fillRect/>
          </a:stretch>
        </p:blipFill>
        <p:spPr>
          <a:xfrm>
            <a:off x="10255091" y="2000250"/>
            <a:ext cx="3085267" cy="3085267"/>
          </a:xfrm>
          <a:prstGeom prst="rect">
            <a:avLst/>
          </a:prstGeom>
        </p:spPr>
      </p:pic>
      <p:sp>
        <p:nvSpPr>
          <p:cNvPr id="13" name="Text 8"/>
          <p:cNvSpPr/>
          <p:nvPr/>
        </p:nvSpPr>
        <p:spPr>
          <a:xfrm>
            <a:off x="10503337" y="5342453"/>
            <a:ext cx="2588895" cy="321231"/>
          </a:xfrm>
          <a:prstGeom prst="rect">
            <a:avLst/>
          </a:prstGeom>
          <a:noFill/>
          <a:ln/>
        </p:spPr>
        <p:txBody>
          <a:bodyPr wrap="none" lIns="0" tIns="0" rIns="0" bIns="0" rtlCol="0" anchor="t"/>
          <a:lstStyle/>
          <a:p>
            <a:pPr marL="0" indent="0" algn="ctr">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Healthcare Accuracy</a:t>
            </a:r>
            <a:endParaRPr lang="en-US" sz="2000" dirty="0"/>
          </a:p>
        </p:txBody>
      </p:sp>
      <p:sp>
        <p:nvSpPr>
          <p:cNvPr id="14" name="Text 9"/>
          <p:cNvSpPr/>
          <p:nvPr/>
        </p:nvSpPr>
        <p:spPr>
          <a:xfrm>
            <a:off x="9685020" y="5787033"/>
            <a:ext cx="4225528" cy="658178"/>
          </a:xfrm>
          <a:prstGeom prst="rect">
            <a:avLst/>
          </a:prstGeom>
          <a:noFill/>
          <a:ln/>
        </p:spPr>
        <p:txBody>
          <a:bodyPr wrap="square" lIns="0" tIns="0" rIns="0" bIns="0" rtlCol="0" anchor="t"/>
          <a:lstStyle/>
          <a:p>
            <a:pPr marL="0" indent="0" algn="ctr">
              <a:lnSpc>
                <a:spcPts val="2550"/>
              </a:lnSpc>
              <a:buNone/>
            </a:pPr>
            <a:r>
              <a:rPr lang="en-US" sz="1600" dirty="0">
                <a:solidFill>
                  <a:srgbClr val="4C4C4C"/>
                </a:solidFill>
                <a:latin typeface="Noto Serif" pitchFamily="34" charset="0"/>
                <a:ea typeface="Noto Serif" pitchFamily="34" charset="-122"/>
                <a:cs typeface="Noto Serif" pitchFamily="34" charset="-120"/>
              </a:rPr>
              <a:t>Improvement in early disease detection rates</a:t>
            </a:r>
            <a:endParaRPr lang="en-US" sz="1600" dirty="0"/>
          </a:p>
        </p:txBody>
      </p:sp>
      <p:sp>
        <p:nvSpPr>
          <p:cNvPr id="15" name="Text 10"/>
          <p:cNvSpPr/>
          <p:nvPr/>
        </p:nvSpPr>
        <p:spPr>
          <a:xfrm>
            <a:off x="719852" y="6676549"/>
            <a:ext cx="13190696" cy="658178"/>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The numbers tell a compelling story: AI isn't just changing how we work—it's fundamentally reshaping global economics, healthcare outcomes, and human potential. The question isn't whether AI will transform society, but how we harness that transformation.</a:t>
            </a:r>
            <a:endParaRPr lang="en-US" sz="1600" dirty="0"/>
          </a:p>
        </p:txBody>
      </p:sp>
      <p:pic>
        <p:nvPicPr>
          <p:cNvPr id="16" name="Picture 15" descr="A white surface with black dots&#10;&#10;AI-generated content may be incorrect.">
            <a:extLst>
              <a:ext uri="{FF2B5EF4-FFF2-40B4-BE49-F238E27FC236}">
                <a16:creationId xmlns:a16="http://schemas.microsoft.com/office/drawing/2014/main" id="{3E635F43-9B4A-C7FD-4F7B-4DED2DE7C06C}"/>
              </a:ext>
            </a:extLst>
          </p:cNvPr>
          <p:cNvPicPr>
            <a:picLocks noChangeAspect="1"/>
          </p:cNvPicPr>
          <p:nvPr/>
        </p:nvPicPr>
        <p:blipFill>
          <a:blip r:embed="rId6"/>
          <a:stretch>
            <a:fillRect/>
          </a:stretch>
        </p:blipFill>
        <p:spPr>
          <a:xfrm>
            <a:off x="12144028" y="7677073"/>
            <a:ext cx="2486372" cy="5525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6753" y="817483"/>
            <a:ext cx="7419142" cy="613172"/>
          </a:xfrm>
          <a:prstGeom prst="rect">
            <a:avLst/>
          </a:prstGeom>
          <a:noFill/>
          <a:ln/>
        </p:spPr>
        <p:txBody>
          <a:bodyPr wrap="none" lIns="0" tIns="0" rIns="0" bIns="0" rtlCol="0" anchor="t"/>
          <a:lstStyle/>
          <a:p>
            <a:pPr marL="0" indent="0" algn="l">
              <a:lnSpc>
                <a:spcPts val="4800"/>
              </a:lnSpc>
              <a:buNone/>
            </a:pPr>
            <a:r>
              <a:rPr lang="en-US" sz="3850" dirty="0">
                <a:solidFill>
                  <a:srgbClr val="3A3A3A"/>
                </a:solidFill>
                <a:latin typeface="Noto Serif Medium" pitchFamily="34" charset="0"/>
                <a:ea typeface="Noto Serif Medium" pitchFamily="34" charset="-122"/>
                <a:cs typeface="Noto Serif Medium" pitchFamily="34" charset="-120"/>
              </a:rPr>
              <a:t>The Peril: Unprecedented Risks</a:t>
            </a:r>
            <a:endParaRPr lang="en-US" sz="3850" dirty="0"/>
          </a:p>
        </p:txBody>
      </p:sp>
      <p:sp>
        <p:nvSpPr>
          <p:cNvPr id="4" name="Shape 1"/>
          <p:cNvSpPr/>
          <p:nvPr/>
        </p:nvSpPr>
        <p:spPr>
          <a:xfrm>
            <a:off x="686753" y="1724978"/>
            <a:ext cx="3787140" cy="3059311"/>
          </a:xfrm>
          <a:prstGeom prst="roundRect">
            <a:avLst>
              <a:gd name="adj" fmla="val 3587"/>
            </a:avLst>
          </a:prstGeom>
          <a:solidFill>
            <a:srgbClr val="FDFBF7"/>
          </a:solidFill>
          <a:ln w="2286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5" name="Shape 2"/>
          <p:cNvSpPr/>
          <p:nvPr/>
        </p:nvSpPr>
        <p:spPr>
          <a:xfrm>
            <a:off x="663893" y="1724978"/>
            <a:ext cx="91440" cy="3059311"/>
          </a:xfrm>
          <a:prstGeom prst="roundRect">
            <a:avLst>
              <a:gd name="adj" fmla="val 90130"/>
            </a:avLst>
          </a:prstGeom>
          <a:solidFill>
            <a:srgbClr val="E6DED2"/>
          </a:solidFill>
          <a:ln/>
        </p:spPr>
        <p:txBody>
          <a:bodyPr/>
          <a:lstStyle/>
          <a:p>
            <a:endParaRPr lang="en-IN"/>
          </a:p>
        </p:txBody>
      </p:sp>
      <p:sp>
        <p:nvSpPr>
          <p:cNvPr id="6" name="Text 3"/>
          <p:cNvSpPr/>
          <p:nvPr/>
        </p:nvSpPr>
        <p:spPr>
          <a:xfrm>
            <a:off x="974408" y="1944053"/>
            <a:ext cx="2794516" cy="306586"/>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Job Displacement Crisis</a:t>
            </a:r>
            <a:endParaRPr lang="en-US" sz="1900" dirty="0"/>
          </a:p>
        </p:txBody>
      </p:sp>
      <p:sp>
        <p:nvSpPr>
          <p:cNvPr id="7" name="Text 4"/>
          <p:cNvSpPr/>
          <p:nvPr/>
        </p:nvSpPr>
        <p:spPr>
          <a:xfrm>
            <a:off x="974408" y="2368272"/>
            <a:ext cx="3280410" cy="2196941"/>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Millions of workers face obsolescence as machines master tasks once requiring human intelligence. From lorry drivers to radiologists, entire professions stand on the precipice of automation.</a:t>
            </a:r>
            <a:endParaRPr lang="en-US" sz="1500" dirty="0"/>
          </a:p>
        </p:txBody>
      </p:sp>
      <p:sp>
        <p:nvSpPr>
          <p:cNvPr id="8" name="Shape 5"/>
          <p:cNvSpPr/>
          <p:nvPr/>
        </p:nvSpPr>
        <p:spPr>
          <a:xfrm>
            <a:off x="4670108" y="1724978"/>
            <a:ext cx="3787140" cy="3059311"/>
          </a:xfrm>
          <a:prstGeom prst="roundRect">
            <a:avLst>
              <a:gd name="adj" fmla="val 3587"/>
            </a:avLst>
          </a:prstGeom>
          <a:solidFill>
            <a:srgbClr val="FDFBF7"/>
          </a:solidFill>
          <a:ln w="2286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9" name="Shape 6"/>
          <p:cNvSpPr/>
          <p:nvPr/>
        </p:nvSpPr>
        <p:spPr>
          <a:xfrm>
            <a:off x="4647248" y="1724978"/>
            <a:ext cx="91440" cy="3059311"/>
          </a:xfrm>
          <a:prstGeom prst="roundRect">
            <a:avLst>
              <a:gd name="adj" fmla="val 90130"/>
            </a:avLst>
          </a:prstGeom>
          <a:solidFill>
            <a:srgbClr val="E6DED2"/>
          </a:solidFill>
          <a:ln/>
        </p:spPr>
        <p:txBody>
          <a:bodyPr/>
          <a:lstStyle/>
          <a:p>
            <a:endParaRPr lang="en-IN"/>
          </a:p>
        </p:txBody>
      </p:sp>
      <p:sp>
        <p:nvSpPr>
          <p:cNvPr id="10" name="Text 7"/>
          <p:cNvSpPr/>
          <p:nvPr/>
        </p:nvSpPr>
        <p:spPr>
          <a:xfrm>
            <a:off x="4957763" y="1944053"/>
            <a:ext cx="2452807" cy="306586"/>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Algorithmic Bias</a:t>
            </a:r>
            <a:endParaRPr lang="en-US" sz="1900" dirty="0"/>
          </a:p>
        </p:txBody>
      </p:sp>
      <p:sp>
        <p:nvSpPr>
          <p:cNvPr id="11" name="Text 8"/>
          <p:cNvSpPr/>
          <p:nvPr/>
        </p:nvSpPr>
        <p:spPr>
          <a:xfrm>
            <a:off x="4957763" y="2368272"/>
            <a:ext cx="3280410" cy="1569244"/>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AI systems perpetuate and amplify human prejudices, embedding discrimination into decision-making processes for hiring, lending, and criminal justice.</a:t>
            </a:r>
            <a:endParaRPr lang="en-US" sz="1500" dirty="0"/>
          </a:p>
        </p:txBody>
      </p:sp>
      <p:sp>
        <p:nvSpPr>
          <p:cNvPr id="12" name="Shape 9"/>
          <p:cNvSpPr/>
          <p:nvPr/>
        </p:nvSpPr>
        <p:spPr>
          <a:xfrm>
            <a:off x="686753" y="4980503"/>
            <a:ext cx="3787140" cy="2431613"/>
          </a:xfrm>
          <a:prstGeom prst="roundRect">
            <a:avLst>
              <a:gd name="adj" fmla="val 4513"/>
            </a:avLst>
          </a:prstGeom>
          <a:solidFill>
            <a:srgbClr val="FDFBF7"/>
          </a:solidFill>
          <a:ln w="22860">
            <a:solidFill>
              <a:srgbClr val="E6DED2"/>
            </a:solidFill>
            <a:prstDash val="solid"/>
          </a:ln>
          <a:effectLst>
            <a:outerShdw dist="17780" dir="2700000" algn="bl" rotWithShape="0">
              <a:srgbClr val="E6DED2">
                <a:alpha val="100000"/>
              </a:srgbClr>
            </a:outerShdw>
          </a:effectLst>
        </p:spPr>
        <p:txBody>
          <a:bodyPr/>
          <a:lstStyle/>
          <a:p>
            <a:endParaRPr lang="en-IN"/>
          </a:p>
        </p:txBody>
      </p:sp>
      <p:sp>
        <p:nvSpPr>
          <p:cNvPr id="13" name="Shape 10"/>
          <p:cNvSpPr/>
          <p:nvPr/>
        </p:nvSpPr>
        <p:spPr>
          <a:xfrm>
            <a:off x="663893" y="4980503"/>
            <a:ext cx="91440" cy="2431613"/>
          </a:xfrm>
          <a:prstGeom prst="roundRect">
            <a:avLst>
              <a:gd name="adj" fmla="val 90130"/>
            </a:avLst>
          </a:prstGeom>
          <a:solidFill>
            <a:srgbClr val="E6DED2"/>
          </a:solidFill>
          <a:ln/>
        </p:spPr>
        <p:txBody>
          <a:bodyPr/>
          <a:lstStyle/>
          <a:p>
            <a:endParaRPr lang="en-IN"/>
          </a:p>
        </p:txBody>
      </p:sp>
      <p:sp>
        <p:nvSpPr>
          <p:cNvPr id="14" name="Text 11"/>
          <p:cNvSpPr/>
          <p:nvPr/>
        </p:nvSpPr>
        <p:spPr>
          <a:xfrm>
            <a:off x="974408" y="5199578"/>
            <a:ext cx="2452807" cy="306586"/>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Privacy Erosion</a:t>
            </a:r>
            <a:endParaRPr lang="en-US" sz="1900" dirty="0"/>
          </a:p>
        </p:txBody>
      </p:sp>
      <p:sp>
        <p:nvSpPr>
          <p:cNvPr id="15" name="Text 12"/>
          <p:cNvSpPr/>
          <p:nvPr/>
        </p:nvSpPr>
        <p:spPr>
          <a:xfrm>
            <a:off x="974408" y="5623798"/>
            <a:ext cx="3280410" cy="1569244"/>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Sophisticated surveillance systems track our every move, whilst data harvesting operations know more about us than we know about ourselves.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6102072" cy="644366"/>
          </a:xfrm>
          <a:prstGeom prst="rect">
            <a:avLst/>
          </a:prstGeom>
          <a:noFill/>
          <a:ln/>
        </p:spPr>
        <p:txBody>
          <a:bodyPr wrap="none" lIns="0" tIns="0" rIns="0" bIns="0" rtlCol="0" anchor="t"/>
          <a:lstStyle/>
          <a:p>
            <a:pPr marL="0" indent="0" algn="l">
              <a:lnSpc>
                <a:spcPts val="5050"/>
              </a:lnSpc>
              <a:buNone/>
            </a:pPr>
            <a:r>
              <a:rPr lang="en-US" sz="4050" dirty="0">
                <a:solidFill>
                  <a:srgbClr val="3A3A3A"/>
                </a:solidFill>
                <a:latin typeface="Noto Serif Medium" pitchFamily="34" charset="0"/>
                <a:ea typeface="Noto Serif Medium" pitchFamily="34" charset="-122"/>
                <a:cs typeface="Noto Serif Medium" pitchFamily="34" charset="-120"/>
              </a:rPr>
              <a:t>The Existential Question</a:t>
            </a:r>
            <a:endParaRPr lang="en-US" sz="4050" dirty="0"/>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883485" y="1752481"/>
            <a:ext cx="6032897" cy="659844"/>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"The development of full artificial intelligence could spell the end of the human race."</a:t>
            </a:r>
            <a:endParaRPr lang="en-US" sz="1600" dirty="0"/>
          </a:p>
        </p:txBody>
      </p:sp>
      <p:sp>
        <p:nvSpPr>
          <p:cNvPr id="5" name="Text 2"/>
          <p:cNvSpPr/>
          <p:nvPr/>
        </p:nvSpPr>
        <p:spPr>
          <a:xfrm>
            <a:off x="7883485" y="2597825"/>
            <a:ext cx="6032897" cy="329922"/>
          </a:xfrm>
          <a:prstGeom prst="rect">
            <a:avLst/>
          </a:prstGeom>
          <a:noFill/>
          <a:ln/>
        </p:spPr>
        <p:txBody>
          <a:bodyPr wrap="none" lIns="0" tIns="0" rIns="0" bIns="0" rtlCol="0" anchor="t"/>
          <a:lstStyle/>
          <a:p>
            <a:pPr marL="0" indent="0" algn="l">
              <a:lnSpc>
                <a:spcPts val="2550"/>
              </a:lnSpc>
              <a:buNone/>
            </a:pPr>
            <a:r>
              <a:rPr lang="en-US" sz="1600" i="1" dirty="0">
                <a:solidFill>
                  <a:srgbClr val="4C4C4C"/>
                </a:solidFill>
                <a:latin typeface="Noto Serif" pitchFamily="34" charset="0"/>
                <a:ea typeface="Noto Serif" pitchFamily="34" charset="-122"/>
                <a:cs typeface="Noto Serif" pitchFamily="34" charset="-120"/>
              </a:rPr>
              <a:t>— Stephen Hawking</a:t>
            </a:r>
            <a:endParaRPr lang="en-US" sz="1600" dirty="0"/>
          </a:p>
        </p:txBody>
      </p:sp>
      <p:sp>
        <p:nvSpPr>
          <p:cNvPr id="6" name="Shape 3"/>
          <p:cNvSpPr/>
          <p:nvPr/>
        </p:nvSpPr>
        <p:spPr>
          <a:xfrm>
            <a:off x="7574280" y="1752481"/>
            <a:ext cx="22860" cy="1175266"/>
          </a:xfrm>
          <a:prstGeom prst="rect">
            <a:avLst/>
          </a:prstGeom>
          <a:solidFill>
            <a:srgbClr val="9C9283"/>
          </a:solidFill>
          <a:ln/>
        </p:spPr>
        <p:txBody>
          <a:bodyPr/>
          <a:lstStyle/>
          <a:p>
            <a:endParaRPr lang="en-IN"/>
          </a:p>
        </p:txBody>
      </p:sp>
      <p:sp>
        <p:nvSpPr>
          <p:cNvPr id="7" name="Text 4"/>
          <p:cNvSpPr/>
          <p:nvPr/>
        </p:nvSpPr>
        <p:spPr>
          <a:xfrm>
            <a:off x="7574280" y="3159681"/>
            <a:ext cx="6342102" cy="1649611"/>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Leading scientists warn that advanced AI could pose an existential threat if developed without proper safeguards. The possibility of artificial general intelligence surpassing human capabilities raises profound questions about control, alignment, and the future of consciousness itself.</a:t>
            </a:r>
            <a:endParaRPr lang="en-US" sz="1600" dirty="0"/>
          </a:p>
        </p:txBody>
      </p:sp>
      <p:pic>
        <p:nvPicPr>
          <p:cNvPr id="8" name="Picture 7" descr="A white surface with black dots&#10;&#10;AI-generated content may be incorrect.">
            <a:extLst>
              <a:ext uri="{FF2B5EF4-FFF2-40B4-BE49-F238E27FC236}">
                <a16:creationId xmlns:a16="http://schemas.microsoft.com/office/drawing/2014/main" id="{317D62BB-7538-2B3C-372E-B6F09AB10023}"/>
              </a:ext>
            </a:extLst>
          </p:cNvPr>
          <p:cNvPicPr>
            <a:picLocks noChangeAspect="1"/>
          </p:cNvPicPr>
          <p:nvPr/>
        </p:nvPicPr>
        <p:blipFill>
          <a:blip r:embed="rId4"/>
          <a:stretch>
            <a:fillRect/>
          </a:stretch>
        </p:blipFill>
        <p:spPr>
          <a:xfrm>
            <a:off x="12144028" y="7677073"/>
            <a:ext cx="2486372" cy="5525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84848" y="538043"/>
            <a:ext cx="7774305" cy="1223010"/>
          </a:xfrm>
          <a:prstGeom prst="rect">
            <a:avLst/>
          </a:prstGeom>
          <a:noFill/>
          <a:ln/>
        </p:spPr>
        <p:txBody>
          <a:bodyPr wrap="square" lIns="0" tIns="0" rIns="0" bIns="0" rtlCol="0" anchor="t"/>
          <a:lstStyle/>
          <a:p>
            <a:pPr marL="0" indent="0" algn="l">
              <a:lnSpc>
                <a:spcPts val="4800"/>
              </a:lnSpc>
              <a:buNone/>
            </a:pPr>
            <a:r>
              <a:rPr lang="en-US" sz="3850" dirty="0">
                <a:solidFill>
                  <a:srgbClr val="3A3A3A"/>
                </a:solidFill>
                <a:latin typeface="Noto Serif Medium" pitchFamily="34" charset="0"/>
                <a:ea typeface="Noto Serif Medium" pitchFamily="34" charset="-122"/>
                <a:cs typeface="Noto Serif Medium" pitchFamily="34" charset="-120"/>
              </a:rPr>
              <a:t>Finding Balance: The Path Forward</a:t>
            </a:r>
            <a:endParaRPr lang="en-US" sz="3850" dirty="0"/>
          </a:p>
        </p:txBody>
      </p:sp>
      <p:sp>
        <p:nvSpPr>
          <p:cNvPr id="4" name="Shape 1"/>
          <p:cNvSpPr/>
          <p:nvPr/>
        </p:nvSpPr>
        <p:spPr>
          <a:xfrm>
            <a:off x="904875" y="2054543"/>
            <a:ext cx="22860" cy="5637609"/>
          </a:xfrm>
          <a:prstGeom prst="roundRect">
            <a:avLst>
              <a:gd name="adj" fmla="val 359511"/>
            </a:avLst>
          </a:prstGeom>
          <a:solidFill>
            <a:srgbClr val="000000">
              <a:alpha val="8000"/>
            </a:srgbClr>
          </a:solidFill>
          <a:ln/>
        </p:spPr>
        <p:txBody>
          <a:bodyPr/>
          <a:lstStyle/>
          <a:p>
            <a:endParaRPr lang="en-IN"/>
          </a:p>
        </p:txBody>
      </p:sp>
      <p:sp>
        <p:nvSpPr>
          <p:cNvPr id="5" name="Shape 2"/>
          <p:cNvSpPr/>
          <p:nvPr/>
        </p:nvSpPr>
        <p:spPr>
          <a:xfrm>
            <a:off x="1102102" y="2263140"/>
            <a:ext cx="586978" cy="22860"/>
          </a:xfrm>
          <a:prstGeom prst="roundRect">
            <a:avLst>
              <a:gd name="adj" fmla="val 359511"/>
            </a:avLst>
          </a:prstGeom>
          <a:solidFill>
            <a:srgbClr val="CCC4B8"/>
          </a:solidFill>
          <a:ln/>
        </p:spPr>
        <p:txBody>
          <a:bodyPr/>
          <a:lstStyle/>
          <a:p>
            <a:endParaRPr lang="en-IN"/>
          </a:p>
        </p:txBody>
      </p:sp>
      <p:sp>
        <p:nvSpPr>
          <p:cNvPr id="6" name="Shape 3"/>
          <p:cNvSpPr/>
          <p:nvPr/>
        </p:nvSpPr>
        <p:spPr>
          <a:xfrm>
            <a:off x="684788" y="2054543"/>
            <a:ext cx="440174" cy="440174"/>
          </a:xfrm>
          <a:prstGeom prst="roundRect">
            <a:avLst>
              <a:gd name="adj" fmla="val 18671"/>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IN"/>
          </a:p>
        </p:txBody>
      </p:sp>
      <p:sp>
        <p:nvSpPr>
          <p:cNvPr id="7" name="Text 4"/>
          <p:cNvSpPr/>
          <p:nvPr/>
        </p:nvSpPr>
        <p:spPr>
          <a:xfrm>
            <a:off x="758071" y="2091154"/>
            <a:ext cx="293489" cy="366832"/>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1</a:t>
            </a:r>
            <a:endParaRPr lang="en-US" sz="2300" dirty="0"/>
          </a:p>
        </p:txBody>
      </p:sp>
      <p:sp>
        <p:nvSpPr>
          <p:cNvPr id="8" name="Text 5"/>
          <p:cNvSpPr/>
          <p:nvPr/>
        </p:nvSpPr>
        <p:spPr>
          <a:xfrm>
            <a:off x="1883331" y="2121694"/>
            <a:ext cx="2445901" cy="305633"/>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Ethical Frameworks</a:t>
            </a:r>
            <a:endParaRPr lang="en-US" sz="1900" dirty="0"/>
          </a:p>
        </p:txBody>
      </p:sp>
      <p:sp>
        <p:nvSpPr>
          <p:cNvPr id="9" name="Text 6"/>
          <p:cNvSpPr/>
          <p:nvPr/>
        </p:nvSpPr>
        <p:spPr>
          <a:xfrm>
            <a:off x="1883331" y="2544723"/>
            <a:ext cx="6575822" cy="625793"/>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Establish robust governance structures and international cooperation to guide AI development responsibly.</a:t>
            </a:r>
            <a:endParaRPr lang="en-US" sz="1500" dirty="0"/>
          </a:p>
        </p:txBody>
      </p:sp>
      <p:sp>
        <p:nvSpPr>
          <p:cNvPr id="10" name="Shape 7"/>
          <p:cNvSpPr/>
          <p:nvPr/>
        </p:nvSpPr>
        <p:spPr>
          <a:xfrm>
            <a:off x="1102102" y="3770352"/>
            <a:ext cx="586978" cy="22860"/>
          </a:xfrm>
          <a:prstGeom prst="roundRect">
            <a:avLst>
              <a:gd name="adj" fmla="val 359511"/>
            </a:avLst>
          </a:prstGeom>
          <a:solidFill>
            <a:srgbClr val="CCC4B8"/>
          </a:solidFill>
          <a:ln/>
        </p:spPr>
        <p:txBody>
          <a:bodyPr/>
          <a:lstStyle/>
          <a:p>
            <a:endParaRPr lang="en-IN"/>
          </a:p>
        </p:txBody>
      </p:sp>
      <p:sp>
        <p:nvSpPr>
          <p:cNvPr id="11" name="Shape 8"/>
          <p:cNvSpPr/>
          <p:nvPr/>
        </p:nvSpPr>
        <p:spPr>
          <a:xfrm>
            <a:off x="684788" y="3561755"/>
            <a:ext cx="440174" cy="440174"/>
          </a:xfrm>
          <a:prstGeom prst="roundRect">
            <a:avLst>
              <a:gd name="adj" fmla="val 18671"/>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IN"/>
          </a:p>
        </p:txBody>
      </p:sp>
      <p:sp>
        <p:nvSpPr>
          <p:cNvPr id="12" name="Text 9"/>
          <p:cNvSpPr/>
          <p:nvPr/>
        </p:nvSpPr>
        <p:spPr>
          <a:xfrm>
            <a:off x="758071" y="3598366"/>
            <a:ext cx="293489" cy="366832"/>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2</a:t>
            </a:r>
            <a:endParaRPr lang="en-US" sz="2300" dirty="0"/>
          </a:p>
        </p:txBody>
      </p:sp>
      <p:sp>
        <p:nvSpPr>
          <p:cNvPr id="13" name="Text 10"/>
          <p:cNvSpPr/>
          <p:nvPr/>
        </p:nvSpPr>
        <p:spPr>
          <a:xfrm>
            <a:off x="1883331" y="3628906"/>
            <a:ext cx="2678549" cy="305633"/>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Education &amp; Reskilling</a:t>
            </a:r>
            <a:endParaRPr lang="en-US" sz="1900" dirty="0"/>
          </a:p>
        </p:txBody>
      </p:sp>
      <p:sp>
        <p:nvSpPr>
          <p:cNvPr id="14" name="Text 11"/>
          <p:cNvSpPr/>
          <p:nvPr/>
        </p:nvSpPr>
        <p:spPr>
          <a:xfrm>
            <a:off x="1883331" y="4051935"/>
            <a:ext cx="6575822" cy="625793"/>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Invest heavily in preparing workforces for an AI-augmented economy through continuous learning programmes.</a:t>
            </a:r>
            <a:endParaRPr lang="en-US" sz="1500" dirty="0"/>
          </a:p>
        </p:txBody>
      </p:sp>
      <p:sp>
        <p:nvSpPr>
          <p:cNvPr id="15" name="Shape 12"/>
          <p:cNvSpPr/>
          <p:nvPr/>
        </p:nvSpPr>
        <p:spPr>
          <a:xfrm>
            <a:off x="1102102" y="5277564"/>
            <a:ext cx="586978" cy="22860"/>
          </a:xfrm>
          <a:prstGeom prst="roundRect">
            <a:avLst>
              <a:gd name="adj" fmla="val 359511"/>
            </a:avLst>
          </a:prstGeom>
          <a:solidFill>
            <a:srgbClr val="CCC4B8"/>
          </a:solidFill>
          <a:ln/>
        </p:spPr>
        <p:txBody>
          <a:bodyPr/>
          <a:lstStyle/>
          <a:p>
            <a:endParaRPr lang="en-IN"/>
          </a:p>
        </p:txBody>
      </p:sp>
      <p:sp>
        <p:nvSpPr>
          <p:cNvPr id="16" name="Shape 13"/>
          <p:cNvSpPr/>
          <p:nvPr/>
        </p:nvSpPr>
        <p:spPr>
          <a:xfrm>
            <a:off x="684788" y="5068967"/>
            <a:ext cx="440174" cy="440174"/>
          </a:xfrm>
          <a:prstGeom prst="roundRect">
            <a:avLst>
              <a:gd name="adj" fmla="val 18671"/>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IN"/>
          </a:p>
        </p:txBody>
      </p:sp>
      <p:sp>
        <p:nvSpPr>
          <p:cNvPr id="17" name="Text 14"/>
          <p:cNvSpPr/>
          <p:nvPr/>
        </p:nvSpPr>
        <p:spPr>
          <a:xfrm>
            <a:off x="758071" y="5105579"/>
            <a:ext cx="293489" cy="366832"/>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3</a:t>
            </a:r>
            <a:endParaRPr lang="en-US" sz="2300" dirty="0"/>
          </a:p>
        </p:txBody>
      </p:sp>
      <p:sp>
        <p:nvSpPr>
          <p:cNvPr id="18" name="Text 15"/>
          <p:cNvSpPr/>
          <p:nvPr/>
        </p:nvSpPr>
        <p:spPr>
          <a:xfrm>
            <a:off x="1883331" y="5136118"/>
            <a:ext cx="3681770" cy="305633"/>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Transparency &amp; Accountability</a:t>
            </a:r>
            <a:endParaRPr lang="en-US" sz="1900" dirty="0"/>
          </a:p>
        </p:txBody>
      </p:sp>
      <p:sp>
        <p:nvSpPr>
          <p:cNvPr id="19" name="Text 16"/>
          <p:cNvSpPr/>
          <p:nvPr/>
        </p:nvSpPr>
        <p:spPr>
          <a:xfrm>
            <a:off x="1883331" y="5559147"/>
            <a:ext cx="6575822" cy="625793"/>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Demand explainable AI systems with clear audit trails and human oversight mechanisms.</a:t>
            </a:r>
            <a:endParaRPr lang="en-US" sz="1500" dirty="0"/>
          </a:p>
        </p:txBody>
      </p:sp>
      <p:sp>
        <p:nvSpPr>
          <p:cNvPr id="20" name="Shape 17"/>
          <p:cNvSpPr/>
          <p:nvPr/>
        </p:nvSpPr>
        <p:spPr>
          <a:xfrm>
            <a:off x="1102102" y="6784777"/>
            <a:ext cx="586978" cy="22860"/>
          </a:xfrm>
          <a:prstGeom prst="roundRect">
            <a:avLst>
              <a:gd name="adj" fmla="val 359511"/>
            </a:avLst>
          </a:prstGeom>
          <a:solidFill>
            <a:srgbClr val="CCC4B8"/>
          </a:solidFill>
          <a:ln/>
        </p:spPr>
        <p:txBody>
          <a:bodyPr/>
          <a:lstStyle/>
          <a:p>
            <a:endParaRPr lang="en-IN"/>
          </a:p>
        </p:txBody>
      </p:sp>
      <p:sp>
        <p:nvSpPr>
          <p:cNvPr id="21" name="Shape 18"/>
          <p:cNvSpPr/>
          <p:nvPr/>
        </p:nvSpPr>
        <p:spPr>
          <a:xfrm>
            <a:off x="684788" y="6576179"/>
            <a:ext cx="440174" cy="440174"/>
          </a:xfrm>
          <a:prstGeom prst="roundRect">
            <a:avLst>
              <a:gd name="adj" fmla="val 18671"/>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IN"/>
          </a:p>
        </p:txBody>
      </p:sp>
      <p:sp>
        <p:nvSpPr>
          <p:cNvPr id="22" name="Text 19"/>
          <p:cNvSpPr/>
          <p:nvPr/>
        </p:nvSpPr>
        <p:spPr>
          <a:xfrm>
            <a:off x="758071" y="6612791"/>
            <a:ext cx="293489" cy="366832"/>
          </a:xfrm>
          <a:prstGeom prst="rect">
            <a:avLst/>
          </a:prstGeom>
          <a:noFill/>
          <a:ln/>
        </p:spPr>
        <p:txBody>
          <a:bodyPr wrap="none" lIns="0" tIns="0" rIns="0" bIns="0" rtlCol="0" anchor="t"/>
          <a:lstStyle/>
          <a:p>
            <a:pPr marL="0" indent="0" algn="ctr">
              <a:lnSpc>
                <a:spcPts val="2300"/>
              </a:lnSpc>
              <a:buNone/>
            </a:pPr>
            <a:r>
              <a:rPr lang="en-US" sz="2300" dirty="0">
                <a:solidFill>
                  <a:srgbClr val="000000"/>
                </a:solidFill>
                <a:latin typeface="Noto Serif Medium" pitchFamily="34" charset="0"/>
                <a:ea typeface="Noto Serif Medium" pitchFamily="34" charset="-122"/>
                <a:cs typeface="Noto Serif Medium" pitchFamily="34" charset="-120"/>
              </a:rPr>
              <a:t>4</a:t>
            </a:r>
            <a:endParaRPr lang="en-US" sz="2300" dirty="0"/>
          </a:p>
        </p:txBody>
      </p:sp>
      <p:sp>
        <p:nvSpPr>
          <p:cNvPr id="23" name="Text 20"/>
          <p:cNvSpPr/>
          <p:nvPr/>
        </p:nvSpPr>
        <p:spPr>
          <a:xfrm>
            <a:off x="1883331" y="6643330"/>
            <a:ext cx="2723317" cy="305633"/>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Inclusive Development</a:t>
            </a:r>
            <a:endParaRPr lang="en-US" sz="1900" dirty="0"/>
          </a:p>
        </p:txBody>
      </p:sp>
      <p:sp>
        <p:nvSpPr>
          <p:cNvPr id="24" name="Text 21"/>
          <p:cNvSpPr/>
          <p:nvPr/>
        </p:nvSpPr>
        <p:spPr>
          <a:xfrm>
            <a:off x="1883331" y="7066359"/>
            <a:ext cx="6575822" cy="625793"/>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Ensure AI benefits are distributed equitably across society, not concentrated amongst the few.</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26766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The Human Element</a:t>
            </a:r>
            <a:endParaRPr lang="en-US" sz="4450" dirty="0"/>
          </a:p>
        </p:txBody>
      </p:sp>
      <p:sp>
        <p:nvSpPr>
          <p:cNvPr id="3" name="Text 1"/>
          <p:cNvSpPr/>
          <p:nvPr/>
        </p:nvSpPr>
        <p:spPr>
          <a:xfrm>
            <a:off x="793790" y="3656886"/>
            <a:ext cx="3901202"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Complementary Intelligence</a:t>
            </a:r>
            <a:endParaRPr lang="en-US" sz="2200" dirty="0"/>
          </a:p>
        </p:txBody>
      </p:sp>
      <p:sp>
        <p:nvSpPr>
          <p:cNvPr id="4" name="Text 2"/>
          <p:cNvSpPr/>
          <p:nvPr/>
        </p:nvSpPr>
        <p:spPr>
          <a:xfrm>
            <a:off x="793790" y="414730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AI excels at processing data; humans excel at wisdom, creativity, and ethical judgement. The future lies in collaboration, not competition.</a:t>
            </a:r>
            <a:endParaRPr lang="en-US" sz="1750" dirty="0"/>
          </a:p>
        </p:txBody>
      </p:sp>
      <p:sp>
        <p:nvSpPr>
          <p:cNvPr id="5" name="Text 3"/>
          <p:cNvSpPr/>
          <p:nvPr/>
        </p:nvSpPr>
        <p:spPr>
          <a:xfrm>
            <a:off x="5235893" y="3656886"/>
            <a:ext cx="3145988"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Irreplaceable Qualities</a:t>
            </a:r>
            <a:endParaRPr lang="en-US" sz="2200" dirty="0"/>
          </a:p>
        </p:txBody>
      </p:sp>
      <p:sp>
        <p:nvSpPr>
          <p:cNvPr id="6" name="Text 4"/>
          <p:cNvSpPr/>
          <p:nvPr/>
        </p:nvSpPr>
        <p:spPr>
          <a:xfrm>
            <a:off x="5235893" y="4147304"/>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Empathy, moral reasoning, and artistic expression remain uniquely human. These qualities become more valuable, not less, in an automated world.</a:t>
            </a:r>
            <a:endParaRPr lang="en-US" sz="1750" dirty="0"/>
          </a:p>
        </p:txBody>
      </p:sp>
      <p:sp>
        <p:nvSpPr>
          <p:cNvPr id="7" name="Text 5"/>
          <p:cNvSpPr/>
          <p:nvPr/>
        </p:nvSpPr>
        <p:spPr>
          <a:xfrm>
            <a:off x="9677995" y="3656886"/>
            <a:ext cx="3052524" cy="354330"/>
          </a:xfrm>
          <a:prstGeom prst="rect">
            <a:avLst/>
          </a:prstGeom>
          <a:noFill/>
          <a:ln/>
        </p:spPr>
        <p:txBody>
          <a:bodyPr wrap="none" lIns="0" tIns="0" rIns="0" bIns="0" rtlCol="0" anchor="t"/>
          <a:lstStyle/>
          <a:p>
            <a:pPr marL="0" indent="0" algn="l">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Augmented Capability</a:t>
            </a:r>
            <a:endParaRPr lang="en-US" sz="2200" dirty="0"/>
          </a:p>
        </p:txBody>
      </p:sp>
      <p:sp>
        <p:nvSpPr>
          <p:cNvPr id="8" name="Text 6"/>
          <p:cNvSpPr/>
          <p:nvPr/>
        </p:nvSpPr>
        <p:spPr>
          <a:xfrm>
            <a:off x="9677995" y="414730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When designed thoughtfully, AI amplifies human potential rather than replacing it—extending our reach and deepening our impact.</a:t>
            </a:r>
            <a:endParaRPr lang="en-US" sz="1750" dirty="0"/>
          </a:p>
        </p:txBody>
      </p:sp>
      <p:pic>
        <p:nvPicPr>
          <p:cNvPr id="9" name="Picture 8" descr="A white surface with black dots&#10;&#10;AI-generated content may be incorrect.">
            <a:extLst>
              <a:ext uri="{FF2B5EF4-FFF2-40B4-BE49-F238E27FC236}">
                <a16:creationId xmlns:a16="http://schemas.microsoft.com/office/drawing/2014/main" id="{29FD96F8-6F6F-9CC6-EDC0-F6C57D17087E}"/>
              </a:ext>
            </a:extLst>
          </p:cNvPr>
          <p:cNvPicPr>
            <a:picLocks noChangeAspect="1"/>
          </p:cNvPicPr>
          <p:nvPr/>
        </p:nvPicPr>
        <p:blipFill>
          <a:blip r:embed="rId3"/>
          <a:stretch>
            <a:fillRect/>
          </a:stretch>
        </p:blipFill>
        <p:spPr>
          <a:xfrm>
            <a:off x="12144028" y="7677073"/>
            <a:ext cx="2486372" cy="552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02118"/>
            <a:ext cx="6345079" cy="708779"/>
          </a:xfrm>
          <a:prstGeom prst="rect">
            <a:avLst/>
          </a:prstGeom>
          <a:noFill/>
          <a:ln/>
        </p:spPr>
        <p:txBody>
          <a:bodyPr wrap="none" lIns="0" tIns="0" rIns="0" bIns="0" rtlCol="0" anchor="t"/>
          <a:lstStyle/>
          <a:p>
            <a:pPr marL="0" indent="0" algn="l">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A Choice, Not a Destiny</a:t>
            </a:r>
            <a:endParaRPr lang="en-US" sz="4450" dirty="0"/>
          </a:p>
        </p:txBody>
      </p:sp>
      <p:sp>
        <p:nvSpPr>
          <p:cNvPr id="4" name="Text 1"/>
          <p:cNvSpPr/>
          <p:nvPr/>
        </p:nvSpPr>
        <p:spPr>
          <a:xfrm>
            <a:off x="6280190" y="275105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The question isn't whether artificial intelligence is inherently good or evil—it's neither. AI is a mirror reflecting our values, priorities, and choices back at us with amplified consequence.</a:t>
            </a:r>
            <a:endParaRPr lang="en-US" sz="1750" dirty="0"/>
          </a:p>
        </p:txBody>
      </p:sp>
      <p:sp>
        <p:nvSpPr>
          <p:cNvPr id="5" name="Text 2"/>
          <p:cNvSpPr/>
          <p:nvPr/>
        </p:nvSpPr>
        <p:spPr>
          <a:xfrm>
            <a:off x="6280190" y="409491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We stand at a crossroads. Down one path lies a future where AI serves humanity, enhancing our capabilities whilst preserving what makes us human. Down the other lies unchecked technological development that prioritises profit over people, efficiency over ethics.</a:t>
            </a:r>
            <a:endParaRPr lang="en-US" sz="1750" dirty="0"/>
          </a:p>
        </p:txBody>
      </p:sp>
      <p:sp>
        <p:nvSpPr>
          <p:cNvPr id="6" name="Text 3"/>
          <p:cNvSpPr/>
          <p:nvPr/>
        </p:nvSpPr>
        <p:spPr>
          <a:xfrm>
            <a:off x="6280190" y="580167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The blessing or the threat isn't determined by the technology itself—it's determined by us.</a:t>
            </a:r>
            <a:endParaRPr lang="en-US" sz="1750" dirty="0"/>
          </a:p>
        </p:txBody>
      </p:sp>
      <p:pic>
        <p:nvPicPr>
          <p:cNvPr id="7" name="Picture 6" descr="A white surface with black dots&#10;&#10;AI-generated content may be incorrect.">
            <a:extLst>
              <a:ext uri="{FF2B5EF4-FFF2-40B4-BE49-F238E27FC236}">
                <a16:creationId xmlns:a16="http://schemas.microsoft.com/office/drawing/2014/main" id="{D37A19EB-A44E-E656-0265-63BFD00CCE08}"/>
              </a:ext>
            </a:extLst>
          </p:cNvPr>
          <p:cNvPicPr>
            <a:picLocks noChangeAspect="1"/>
          </p:cNvPicPr>
          <p:nvPr/>
        </p:nvPicPr>
        <p:blipFill>
          <a:blip r:embed="rId4"/>
          <a:stretch>
            <a:fillRect/>
          </a:stretch>
        </p:blipFill>
        <p:spPr>
          <a:xfrm>
            <a:off x="12144028" y="7677073"/>
            <a:ext cx="2486372" cy="5525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791</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Noto Serif</vt:lpstr>
      <vt:lpstr>Noto Serif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Office</cp:lastModifiedBy>
  <cp:revision>3</cp:revision>
  <dcterms:created xsi:type="dcterms:W3CDTF">2025-10-30T14:22:59Z</dcterms:created>
  <dcterms:modified xsi:type="dcterms:W3CDTF">2025-11-09T15:49:50Z</dcterms:modified>
</cp:coreProperties>
</file>